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4" r:id="rId8"/>
    <p:sldId id="263" r:id="rId9"/>
    <p:sldId id="260" r:id="rId10"/>
    <p:sldId id="267" r:id="rId11"/>
    <p:sldId id="265" r:id="rId12"/>
    <p:sldId id="268" r:id="rId13"/>
    <p:sldId id="266" r:id="rId14"/>
    <p:sldId id="269" r:id="rId15"/>
    <p:sldId id="270" r:id="rId16"/>
    <p:sldId id="275" r:id="rId17"/>
    <p:sldId id="276" r:id="rId18"/>
    <p:sldId id="277" r:id="rId19"/>
    <p:sldId id="278" r:id="rId20"/>
    <p:sldId id="274" r:id="rId21"/>
    <p:sldId id="271" r:id="rId22"/>
    <p:sldId id="280" r:id="rId23"/>
    <p:sldId id="279" r:id="rId24"/>
    <p:sldId id="272" r:id="rId25"/>
    <p:sldId id="281" r:id="rId26"/>
    <p:sldId id="283" r:id="rId27"/>
    <p:sldId id="273" r:id="rId28"/>
    <p:sldId id="282" r:id="rId29"/>
    <p:sldId id="284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>
        <p:scale>
          <a:sx n="90" d="100"/>
          <a:sy n="90" d="100"/>
        </p:scale>
        <p:origin x="341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Summary Stats: </a:t>
            </a:r>
            <a:r>
              <a:rPr lang="en-US" dirty="0" smtClean="0"/>
              <a:t>Age Groups(all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(Tabelle1!$A$2,Tabelle1!$A$5,Tabelle1!$A$6)</c:f>
              <c:strCache>
                <c:ptCount val="3"/>
                <c:pt idx="0">
                  <c:v>Patients</c:v>
                </c:pt>
                <c:pt idx="1">
                  <c:v>"Old" (&gt; Median Age, 66)</c:v>
                </c:pt>
                <c:pt idx="2">
                  <c:v>"Young" (&lt; Median Age, 66)</c:v>
                </c:pt>
              </c:strCache>
            </c:strRef>
          </c:cat>
          <c:val>
            <c:numRef>
              <c:f>(Tabelle1!$C$2,Tabelle1!$C$5,Tabelle1!$C$6)</c:f>
              <c:numCache>
                <c:formatCode>General</c:formatCode>
                <c:ptCount val="3"/>
                <c:pt idx="0">
                  <c:v>105</c:v>
                </c:pt>
                <c:pt idx="1">
                  <c:v>61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89-464F-B8CC-C8F72B26AD38}"/>
            </c:ext>
          </c:extLst>
        </c:ser>
        <c:ser>
          <c:idx val="1"/>
          <c:order val="1"/>
          <c:tx>
            <c:strRef>
              <c:f>Tabelle1!$D$1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(Tabelle1!$A$2,Tabelle1!$A$5,Tabelle1!$A$6)</c:f>
              <c:strCache>
                <c:ptCount val="3"/>
                <c:pt idx="0">
                  <c:v>Patients</c:v>
                </c:pt>
                <c:pt idx="1">
                  <c:v>"Old" (&gt; Median Age, 66)</c:v>
                </c:pt>
                <c:pt idx="2">
                  <c:v>"Young" (&lt; Median Age, 66)</c:v>
                </c:pt>
              </c:strCache>
            </c:strRef>
          </c:cat>
          <c:val>
            <c:numRef>
              <c:f>(Tabelle1!$D$2,Tabelle1!$D$5,Tabelle1!$D$6)</c:f>
              <c:numCache>
                <c:formatCode>General</c:formatCode>
                <c:ptCount val="3"/>
                <c:pt idx="0">
                  <c:v>119</c:v>
                </c:pt>
                <c:pt idx="1">
                  <c:v>51</c:v>
                </c:pt>
                <c:pt idx="2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89-464F-B8CC-C8F72B26AD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21432880"/>
        <c:axId val="521433536"/>
      </c:barChart>
      <c:catAx>
        <c:axId val="52143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33536"/>
        <c:crosses val="autoZero"/>
        <c:auto val="1"/>
        <c:lblAlgn val="ctr"/>
        <c:lblOffset val="100"/>
        <c:noMultiLvlLbl val="0"/>
      </c:catAx>
      <c:valAx>
        <c:axId val="52143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Patients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3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0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6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2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6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2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B7013-1C2C-4C15-81E9-0DFFA213C12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3FD62-EAFD-4ADA-9531-DB3C987B68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3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Interim </a:t>
            </a:r>
            <a:r>
              <a:rPr lang="de-DE" dirty="0" err="1" smtClean="0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Master Thesis: Sex </a:t>
            </a:r>
            <a:r>
              <a:rPr lang="de-DE" dirty="0" err="1" smtClean="0"/>
              <a:t>Differences</a:t>
            </a:r>
            <a:r>
              <a:rPr lang="de-DE" dirty="0" smtClean="0"/>
              <a:t> in </a:t>
            </a:r>
            <a:r>
              <a:rPr lang="de-DE" dirty="0" err="1" smtClean="0"/>
              <a:t>Acute</a:t>
            </a:r>
            <a:r>
              <a:rPr lang="de-DE" dirty="0" smtClean="0"/>
              <a:t> </a:t>
            </a:r>
            <a:r>
              <a:rPr lang="de-DE" dirty="0" err="1" smtClean="0"/>
              <a:t>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3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6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4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5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86606" y="2439833"/>
            <a:ext cx="336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</a:p>
          <a:p>
            <a:r>
              <a:rPr lang="de-DE" dirty="0" smtClean="0"/>
              <a:t>O</a:t>
            </a:r>
          </a:p>
          <a:p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  <a:br>
              <a:rPr lang="de-DE" dirty="0" smtClean="0"/>
            </a:br>
            <a:r>
              <a:rPr lang="de-DE" dirty="0" smtClean="0"/>
              <a:t>R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6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5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86606" y="2439833"/>
            <a:ext cx="336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C</a:t>
            </a:r>
          </a:p>
          <a:p>
            <a:pPr algn="ctr"/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T</a:t>
            </a:r>
            <a:br>
              <a:rPr lang="de-DE" dirty="0" smtClean="0"/>
            </a:br>
            <a:r>
              <a:rPr lang="de-DE" dirty="0" smtClean="0"/>
              <a:t>R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1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5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2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86606" y="2439833"/>
            <a:ext cx="333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2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5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2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86606" y="2439833"/>
            <a:ext cx="333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9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81477" cy="2852737"/>
          </a:xfrm>
        </p:spPr>
        <p:txBody>
          <a:bodyPr>
            <a:normAutofit/>
          </a:bodyPr>
          <a:lstStyle/>
          <a:p>
            <a:r>
              <a:rPr lang="de-DE" sz="5400" dirty="0" smtClean="0"/>
              <a:t>Neuroimaging: </a:t>
            </a:r>
            <a:r>
              <a:rPr lang="de-DE" sz="5400" dirty="0" err="1" smtClean="0"/>
              <a:t>Lesion</a:t>
            </a:r>
            <a:r>
              <a:rPr lang="de-DE" sz="5400" dirty="0" smtClean="0"/>
              <a:t> </a:t>
            </a:r>
            <a:r>
              <a:rPr lang="de-DE" sz="5400" dirty="0" err="1" smtClean="0"/>
              <a:t>Subtraction</a:t>
            </a:r>
            <a:r>
              <a:rPr lang="de-DE" sz="5400" dirty="0" smtClean="0"/>
              <a:t> Plots</a:t>
            </a:r>
            <a:endParaRPr lang="en-US" sz="54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1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769936"/>
            <a:ext cx="7896225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3868737"/>
            <a:ext cx="78962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allF</a:t>
            </a:r>
            <a:r>
              <a:rPr lang="de-DE" sz="1400" dirty="0" smtClean="0"/>
              <a:t> - </a:t>
            </a:r>
            <a:r>
              <a:rPr lang="de-DE" sz="1400" dirty="0" err="1" smtClean="0"/>
              <a:t>allM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allM</a:t>
            </a:r>
            <a:r>
              <a:rPr lang="de-DE" sz="1400" dirty="0"/>
              <a:t> </a:t>
            </a:r>
            <a:r>
              <a:rPr lang="de-DE" sz="1400" dirty="0" smtClean="0"/>
              <a:t>- </a:t>
            </a:r>
            <a:r>
              <a:rPr lang="de-DE" sz="1400" dirty="0" err="1" smtClean="0"/>
              <a:t>allF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247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769936"/>
            <a:ext cx="7896225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3868737"/>
            <a:ext cx="78962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1375088" y="2287073"/>
            <a:ext cx="336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T</a:t>
            </a:r>
            <a:br>
              <a:rPr lang="de-DE" dirty="0" smtClean="0"/>
            </a:br>
            <a:r>
              <a:rPr lang="de-DE" dirty="0" smtClean="0"/>
              <a:t>R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L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ConF</a:t>
            </a:r>
            <a:r>
              <a:rPr lang="de-DE" sz="1400" dirty="0" smtClean="0"/>
              <a:t> - </a:t>
            </a:r>
            <a:r>
              <a:rPr lang="de-DE" sz="1400" dirty="0" err="1" smtClean="0"/>
              <a:t>ConM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ConM</a:t>
            </a:r>
            <a:r>
              <a:rPr lang="de-DE" sz="1400" dirty="0" smtClean="0"/>
              <a:t> - </a:t>
            </a:r>
            <a:r>
              <a:rPr lang="de-DE" sz="1400" dirty="0" err="1" smtClean="0"/>
              <a:t>ConF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996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769936"/>
            <a:ext cx="7896225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3868737"/>
            <a:ext cx="78962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1434355" y="2287073"/>
            <a:ext cx="333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NegF</a:t>
            </a:r>
            <a:r>
              <a:rPr lang="de-DE" sz="1400" dirty="0" smtClean="0"/>
              <a:t> - </a:t>
            </a:r>
            <a:r>
              <a:rPr lang="de-DE" sz="1400" dirty="0" err="1" smtClean="0"/>
              <a:t>NegM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NegM</a:t>
            </a:r>
            <a:r>
              <a:rPr lang="de-DE" sz="1400" dirty="0" smtClean="0"/>
              <a:t> - </a:t>
            </a:r>
            <a:r>
              <a:rPr lang="de-DE" sz="1400" dirty="0" err="1" smtClean="0"/>
              <a:t>NegF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0237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769936"/>
            <a:ext cx="7896225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3868737"/>
            <a:ext cx="78962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1434355" y="2287073"/>
            <a:ext cx="333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NegF</a:t>
            </a:r>
            <a:r>
              <a:rPr lang="de-DE" sz="1400" dirty="0" smtClean="0"/>
              <a:t> - </a:t>
            </a:r>
            <a:r>
              <a:rPr lang="de-DE" sz="1400" dirty="0" err="1" smtClean="0"/>
              <a:t>ConF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NegM</a:t>
            </a:r>
            <a:r>
              <a:rPr lang="de-DE" sz="1400" dirty="0" smtClean="0"/>
              <a:t> - </a:t>
            </a:r>
            <a:r>
              <a:rPr lang="de-DE" sz="1400" dirty="0" err="1" smtClean="0"/>
              <a:t>ConM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59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 smtClean="0"/>
              <a:t>Summary </a:t>
            </a:r>
            <a:r>
              <a:rPr lang="de-DE" sz="5400" dirty="0" err="1" smtClean="0"/>
              <a:t>Stats</a:t>
            </a:r>
            <a:r>
              <a:rPr lang="de-DE" sz="5400" dirty="0" smtClean="0"/>
              <a:t>: Patient Population</a:t>
            </a:r>
            <a:endParaRPr lang="en-US" sz="54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0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 smtClean="0"/>
              <a:t>Neuroimaging: </a:t>
            </a:r>
            <a:r>
              <a:rPr lang="de-DE" sz="5400" dirty="0" err="1" smtClean="0"/>
              <a:t>Univariate</a:t>
            </a:r>
            <a:r>
              <a:rPr lang="de-DE" sz="5400" dirty="0" smtClean="0"/>
              <a:t> VLBM</a:t>
            </a:r>
            <a:endParaRPr lang="en-US" sz="54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5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633787"/>
            <a:ext cx="749617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</a:p>
          <a:p>
            <a:r>
              <a:rPr lang="de-DE" dirty="0" smtClean="0"/>
              <a:t>L</a:t>
            </a:r>
          </a:p>
          <a:p>
            <a:r>
              <a:rPr lang="de-DE" dirty="0" smtClean="0"/>
              <a:t>L</a:t>
            </a:r>
          </a:p>
          <a:p>
            <a:endParaRPr lang="de-DE" dirty="0"/>
          </a:p>
          <a:p>
            <a:r>
              <a:rPr lang="de-DE" dirty="0" smtClean="0"/>
              <a:t>P</a:t>
            </a:r>
          </a:p>
          <a:p>
            <a:r>
              <a:rPr lang="de-DE" dirty="0" smtClean="0"/>
              <a:t>A</a:t>
            </a:r>
          </a:p>
          <a:p>
            <a:r>
              <a:rPr lang="de-DE" dirty="0" smtClean="0"/>
              <a:t>T</a:t>
            </a:r>
          </a:p>
          <a:p>
            <a:r>
              <a:rPr lang="de-DE" dirty="0" smtClean="0"/>
              <a:t>I</a:t>
            </a:r>
          </a:p>
          <a:p>
            <a:r>
              <a:rPr lang="de-DE" dirty="0" smtClean="0"/>
              <a:t>E</a:t>
            </a:r>
          </a:p>
          <a:p>
            <a:r>
              <a:rPr lang="de-DE" dirty="0" smtClean="0"/>
              <a:t>N</a:t>
            </a:r>
          </a:p>
          <a:p>
            <a:r>
              <a:rPr lang="de-DE" dirty="0" smtClean="0"/>
              <a:t>T</a:t>
            </a:r>
          </a:p>
          <a:p>
            <a:r>
              <a:rPr lang="de-D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633787"/>
            <a:ext cx="749617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</a:p>
          <a:p>
            <a:r>
              <a:rPr lang="de-DE" dirty="0" smtClean="0"/>
              <a:t>L</a:t>
            </a:r>
          </a:p>
          <a:p>
            <a:r>
              <a:rPr lang="de-DE" dirty="0" smtClean="0"/>
              <a:t>L</a:t>
            </a:r>
          </a:p>
          <a:p>
            <a:endParaRPr lang="de-DE" dirty="0"/>
          </a:p>
          <a:p>
            <a:r>
              <a:rPr lang="de-DE" dirty="0" smtClean="0"/>
              <a:t>P</a:t>
            </a:r>
          </a:p>
          <a:p>
            <a:r>
              <a:rPr lang="de-DE" dirty="0" smtClean="0"/>
              <a:t>A</a:t>
            </a:r>
          </a:p>
          <a:p>
            <a:r>
              <a:rPr lang="de-DE" dirty="0" smtClean="0"/>
              <a:t>T</a:t>
            </a:r>
          </a:p>
          <a:p>
            <a:r>
              <a:rPr lang="de-DE" dirty="0" smtClean="0"/>
              <a:t>I</a:t>
            </a:r>
          </a:p>
          <a:p>
            <a:r>
              <a:rPr lang="de-DE" dirty="0" smtClean="0"/>
              <a:t>E</a:t>
            </a:r>
          </a:p>
          <a:p>
            <a:r>
              <a:rPr lang="de-DE" dirty="0" smtClean="0"/>
              <a:t>N</a:t>
            </a:r>
          </a:p>
          <a:p>
            <a:r>
              <a:rPr lang="de-DE" dirty="0" smtClean="0"/>
              <a:t>T</a:t>
            </a:r>
          </a:p>
          <a:p>
            <a:r>
              <a:rPr lang="de-DE" dirty="0"/>
              <a:t>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21" y="484187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2" y="2566987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20" y="4649787"/>
            <a:ext cx="33242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0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633787"/>
            <a:ext cx="749617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520" y="2565558"/>
            <a:ext cx="3818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633787"/>
            <a:ext cx="749617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520" y="2565558"/>
            <a:ext cx="3818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8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399520" y="2565558"/>
            <a:ext cx="3818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18" y="704320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81" y="2683120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20" y="4661920"/>
            <a:ext cx="33242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1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633787"/>
            <a:ext cx="749617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0812" y="2783273"/>
            <a:ext cx="381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734526"/>
            <a:ext cx="7496175" cy="18654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0812" y="2783273"/>
            <a:ext cx="381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42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399520" y="2565558"/>
            <a:ext cx="381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</a:t>
            </a:r>
            <a:br>
              <a:rPr lang="de-DE" dirty="0" smtClean="0"/>
            </a:br>
            <a:r>
              <a:rPr lang="de-DE" dirty="0" smtClean="0"/>
              <a:t>A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18" y="704320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81" y="2683120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20" y="4661920"/>
            <a:ext cx="3324225" cy="17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264165"/>
              </p:ext>
            </p:extLst>
          </p:nvPr>
        </p:nvGraphicFramePr>
        <p:xfrm>
          <a:off x="2202453" y="769892"/>
          <a:ext cx="8129450" cy="5233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7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252537"/>
            <a:ext cx="760095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3734526"/>
            <a:ext cx="7496174" cy="186544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374120" y="1975471"/>
            <a:ext cx="38183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2"/>
                </a:solidFill>
              </a:rPr>
              <a:t>F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E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M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A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L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/</a:t>
            </a:r>
            <a:br>
              <a:rPr lang="de-DE" dirty="0" smtClean="0"/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M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L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8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18" y="704320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81" y="2683120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21" y="4661920"/>
            <a:ext cx="3324223" cy="172402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374120" y="1975471"/>
            <a:ext cx="38183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2"/>
                </a:solidFill>
              </a:rPr>
              <a:t>F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E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M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A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L</a:t>
            </a:r>
            <a:br>
              <a:rPr lang="de-DE" dirty="0" smtClean="0">
                <a:solidFill>
                  <a:schemeClr val="accent2"/>
                </a:solidFill>
              </a:rPr>
            </a:br>
            <a:r>
              <a:rPr lang="de-DE" dirty="0" smtClean="0">
                <a:solidFill>
                  <a:schemeClr val="accent2"/>
                </a:solidFill>
              </a:rPr>
              <a:t>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/</a:t>
            </a:r>
            <a:br>
              <a:rPr lang="de-DE" dirty="0" smtClean="0"/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M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L</a:t>
            </a:r>
            <a:b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16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360151" cy="2852737"/>
          </a:xfrm>
        </p:spPr>
        <p:txBody>
          <a:bodyPr>
            <a:normAutofit/>
          </a:bodyPr>
          <a:lstStyle/>
          <a:p>
            <a:r>
              <a:rPr lang="de-DE" sz="4800" dirty="0" smtClean="0"/>
              <a:t>Neuroimaging: </a:t>
            </a:r>
            <a:r>
              <a:rPr lang="de-DE" sz="4800" dirty="0" err="1" smtClean="0"/>
              <a:t>Disconnection</a:t>
            </a:r>
            <a:r>
              <a:rPr lang="de-DE" sz="4800" dirty="0" smtClean="0"/>
              <a:t> Plots</a:t>
            </a:r>
            <a:endParaRPr lang="en-US" sz="4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Overlay</a:t>
            </a:r>
            <a:r>
              <a:rPr lang="de-DE" dirty="0" smtClean="0"/>
              <a:t> &amp; </a:t>
            </a:r>
            <a:r>
              <a:rPr lang="de-DE" dirty="0" err="1" smtClean="0"/>
              <a:t>Subtraction</a:t>
            </a:r>
            <a:r>
              <a:rPr lang="de-DE" dirty="0" smtClean="0"/>
              <a:t>,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0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7" y="428249"/>
            <a:ext cx="7896223" cy="17342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2570549"/>
            <a:ext cx="7896223" cy="173429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4791923"/>
            <a:ext cx="7896223" cy="173429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3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936252"/>
            <a:ext cx="7896225" cy="173429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0" y="4035053"/>
            <a:ext cx="7896225" cy="173429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allF</a:t>
            </a:r>
            <a:r>
              <a:rPr lang="de-DE" sz="1400" dirty="0" smtClean="0"/>
              <a:t> - </a:t>
            </a:r>
            <a:r>
              <a:rPr lang="de-DE" sz="1400" dirty="0" err="1" smtClean="0"/>
              <a:t>allM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allM</a:t>
            </a:r>
            <a:r>
              <a:rPr lang="de-DE" sz="1400" dirty="0"/>
              <a:t> </a:t>
            </a:r>
            <a:r>
              <a:rPr lang="de-DE" sz="1400" dirty="0" smtClean="0"/>
              <a:t>- </a:t>
            </a:r>
            <a:r>
              <a:rPr lang="de-DE" sz="1400" dirty="0" err="1" smtClean="0"/>
              <a:t>allF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3441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7" y="428249"/>
            <a:ext cx="7896223" cy="17342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2570549"/>
            <a:ext cx="7896223" cy="17342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4791923"/>
            <a:ext cx="7896223" cy="1734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381952" y="2422032"/>
            <a:ext cx="3369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T</a:t>
            </a:r>
            <a:br>
              <a:rPr lang="de-DE" dirty="0" smtClean="0"/>
            </a:br>
            <a:r>
              <a:rPr lang="de-DE" dirty="0" smtClean="0"/>
              <a:t>R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1" y="936252"/>
            <a:ext cx="7896223" cy="173429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1" y="4035053"/>
            <a:ext cx="7896223" cy="173429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conF</a:t>
            </a:r>
            <a:r>
              <a:rPr lang="de-DE" sz="1400" dirty="0" smtClean="0"/>
              <a:t> - </a:t>
            </a:r>
            <a:r>
              <a:rPr lang="de-DE" sz="1400" dirty="0" err="1" smtClean="0"/>
              <a:t>conM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conM</a:t>
            </a:r>
            <a:r>
              <a:rPr lang="de-DE" sz="1400" dirty="0" smtClean="0"/>
              <a:t> - </a:t>
            </a:r>
            <a:r>
              <a:rPr lang="de-DE" sz="1400" dirty="0" err="1" smtClean="0"/>
              <a:t>conF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11381952" y="2422032"/>
            <a:ext cx="3369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T</a:t>
            </a:r>
            <a:br>
              <a:rPr lang="de-DE" dirty="0" smtClean="0"/>
            </a:br>
            <a:r>
              <a:rPr lang="de-DE" dirty="0" smtClean="0"/>
              <a:t>R</a:t>
            </a:r>
            <a:br>
              <a:rPr lang="de-DE" dirty="0" smtClean="0"/>
            </a:br>
            <a:r>
              <a:rPr lang="de-DE" dirty="0" smtClean="0"/>
              <a:t>O</a:t>
            </a:r>
            <a:br>
              <a:rPr lang="de-DE" dirty="0" smtClean="0"/>
            </a:br>
            <a:r>
              <a:rPr lang="de-DE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27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473700" y="45386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</a:t>
            </a:r>
            <a:r>
              <a:rPr lang="de-DE" sz="1400" dirty="0" smtClean="0"/>
              <a:t> - </a:t>
            </a:r>
            <a:r>
              <a:rPr lang="de-DE" sz="1400" dirty="0" err="1" smtClean="0"/>
              <a:t>Con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228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9" y="428249"/>
            <a:ext cx="7896218" cy="17342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6" y="2570549"/>
            <a:ext cx="7896218" cy="17342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6" y="4791923"/>
            <a:ext cx="7896218" cy="1734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383554" y="2422032"/>
            <a:ext cx="3337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1" y="936252"/>
            <a:ext cx="7896223" cy="173429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1" y="4035053"/>
            <a:ext cx="7896223" cy="173429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1303867" y="166953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Female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1406363" y="476833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51499" y="2836861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negF</a:t>
            </a:r>
            <a:r>
              <a:rPr lang="de-DE" sz="1400" dirty="0" smtClean="0"/>
              <a:t> - </a:t>
            </a:r>
            <a:r>
              <a:rPr lang="de-DE" sz="1400" dirty="0" err="1" smtClean="0"/>
              <a:t>negM</a:t>
            </a:r>
            <a:endParaRPr lang="en-US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651499" y="593566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negM</a:t>
            </a:r>
            <a:r>
              <a:rPr lang="de-DE" sz="1400" dirty="0" smtClean="0"/>
              <a:t> - </a:t>
            </a:r>
            <a:r>
              <a:rPr lang="de-DE" sz="1400" dirty="0" err="1" smtClean="0"/>
              <a:t>negF</a:t>
            </a:r>
            <a:endParaRPr lang="en-US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1383554" y="2422032"/>
            <a:ext cx="3337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N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G</a:t>
            </a:r>
            <a:br>
              <a:rPr lang="de-DE" dirty="0" smtClean="0"/>
            </a:br>
            <a:r>
              <a:rPr lang="de-DE" dirty="0" smtClean="0"/>
              <a:t>L</a:t>
            </a:r>
            <a:br>
              <a:rPr lang="de-DE" dirty="0" smtClean="0"/>
            </a:br>
            <a:r>
              <a:rPr lang="de-DE" dirty="0" smtClean="0"/>
              <a:t>E</a:t>
            </a:r>
            <a:br>
              <a:rPr lang="de-DE" dirty="0" smtClean="0"/>
            </a:br>
            <a:r>
              <a:rPr lang="de-DE" dirty="0" smtClean="0"/>
              <a:t>C</a:t>
            </a:r>
            <a:br>
              <a:rPr lang="de-DE" dirty="0" smtClean="0"/>
            </a:br>
            <a:r>
              <a:rPr lang="de-DE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5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10" y="968188"/>
            <a:ext cx="8158349" cy="50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0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360151" cy="2852737"/>
          </a:xfrm>
        </p:spPr>
        <p:txBody>
          <a:bodyPr>
            <a:normAutofit/>
          </a:bodyPr>
          <a:lstStyle/>
          <a:p>
            <a:r>
              <a:rPr lang="de-DE" sz="4800" dirty="0" smtClean="0"/>
              <a:t>Neuroimaging: </a:t>
            </a:r>
            <a:r>
              <a:rPr lang="de-DE" sz="4800" dirty="0" err="1" smtClean="0"/>
              <a:t>Disconnection</a:t>
            </a:r>
            <a:r>
              <a:rPr lang="de-DE" sz="4800" dirty="0" smtClean="0"/>
              <a:t> Plots</a:t>
            </a:r>
            <a:endParaRPr lang="en-US" sz="4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Overlay</a:t>
            </a:r>
            <a:r>
              <a:rPr lang="de-DE" dirty="0" smtClean="0"/>
              <a:t> &amp; Average;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30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6" y="932497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6" y="3825697"/>
            <a:ext cx="94202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512162" y="2999422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Average all</a:t>
            </a:r>
            <a:endParaRPr lang="en-US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5512162" y="5908838"/>
            <a:ext cx="124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overlay</a:t>
            </a:r>
            <a:r>
              <a:rPr lang="de-DE" sz="1400" dirty="0" smtClean="0"/>
              <a:t> all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8474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7" y="428249"/>
            <a:ext cx="7896223" cy="173429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2570549"/>
            <a:ext cx="7896223" cy="17342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4791923"/>
            <a:ext cx="7896223" cy="1734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4937759" y="20240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Average </a:t>
            </a:r>
            <a:r>
              <a:rPr lang="de-DE" dirty="0" err="1" smtClean="0"/>
              <a:t>Disconnection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7" y="429125"/>
            <a:ext cx="7896223" cy="17325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2571425"/>
            <a:ext cx="7896223" cy="17325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4" y="4792799"/>
            <a:ext cx="7896223" cy="173253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4937759" y="20240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Overlay</a:t>
            </a:r>
            <a:r>
              <a:rPr lang="de-DE" dirty="0" smtClean="0"/>
              <a:t> </a:t>
            </a:r>
            <a:r>
              <a:rPr lang="de-DE" dirty="0" err="1" smtClean="0"/>
              <a:t>Disconnection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10" y="429125"/>
            <a:ext cx="7888237" cy="17325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97" y="2571425"/>
            <a:ext cx="7888237" cy="17325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97" y="4792799"/>
            <a:ext cx="7888237" cy="173253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4937759" y="20240"/>
            <a:ext cx="310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Overlay</a:t>
            </a:r>
            <a:r>
              <a:rPr lang="de-DE" dirty="0" smtClean="0"/>
              <a:t> </a:t>
            </a:r>
            <a:r>
              <a:rPr lang="de-DE" dirty="0" err="1" smtClean="0"/>
              <a:t>Disconnection</a:t>
            </a:r>
            <a:r>
              <a:rPr lang="de-DE" dirty="0" smtClean="0"/>
              <a:t> (≥50%)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4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8" y="828339"/>
            <a:ext cx="8506976" cy="52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4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 smtClean="0"/>
              <a:t>Summary </a:t>
            </a:r>
            <a:r>
              <a:rPr lang="de-DE" sz="5400" dirty="0" err="1" smtClean="0"/>
              <a:t>Stats</a:t>
            </a:r>
            <a:r>
              <a:rPr lang="de-DE" sz="5400" dirty="0" smtClean="0"/>
              <a:t>: </a:t>
            </a:r>
            <a:r>
              <a:rPr lang="de-DE" sz="5400" dirty="0" err="1" smtClean="0"/>
              <a:t>Stroke</a:t>
            </a:r>
            <a:r>
              <a:rPr lang="de-DE" sz="5400" dirty="0" smtClean="0"/>
              <a:t> </a:t>
            </a:r>
            <a:r>
              <a:rPr lang="de-DE" sz="5400" dirty="0" err="1" smtClean="0"/>
              <a:t>Aetiology</a:t>
            </a:r>
            <a:endParaRPr lang="en-US" sz="54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2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61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 smtClean="0"/>
              <a:t>Neuroimaging: </a:t>
            </a:r>
            <a:r>
              <a:rPr lang="de-DE" sz="5400" dirty="0" err="1" smtClean="0"/>
              <a:t>Lesion</a:t>
            </a:r>
            <a:r>
              <a:rPr lang="de-DE" sz="5400" dirty="0" smtClean="0"/>
              <a:t> </a:t>
            </a:r>
            <a:r>
              <a:rPr lang="de-DE" sz="5400" dirty="0" err="1" smtClean="0"/>
              <a:t>Overlay</a:t>
            </a:r>
            <a:r>
              <a:rPr lang="de-DE" sz="5400" dirty="0" smtClean="0"/>
              <a:t> Plots</a:t>
            </a:r>
            <a:endParaRPr lang="en-US" sz="54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8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16" y="261933"/>
            <a:ext cx="7896225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2404233"/>
            <a:ext cx="7896225" cy="2066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03" y="4625607"/>
            <a:ext cx="7896225" cy="2066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 rot="16200000">
            <a:off x="-932692" y="3253029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Male		 </a:t>
            </a:r>
            <a:r>
              <a:rPr lang="de-DE" dirty="0" err="1" smtClean="0"/>
              <a:t>Female</a:t>
            </a:r>
            <a:r>
              <a:rPr lang="de-DE" dirty="0" smtClean="0"/>
              <a:t>			 All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1434355" y="1729535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r>
              <a:rPr lang="de-DE" dirty="0" smtClean="0"/>
              <a:t>L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</a:t>
            </a:r>
          </a:p>
          <a:p>
            <a:pPr algn="ctr"/>
            <a:r>
              <a:rPr lang="de-DE" dirty="0" smtClean="0"/>
              <a:t>A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 smtClean="0"/>
              <a:t>I</a:t>
            </a:r>
          </a:p>
          <a:p>
            <a:pPr algn="ctr"/>
            <a:r>
              <a:rPr lang="de-DE" dirty="0" smtClean="0"/>
              <a:t>E</a:t>
            </a:r>
          </a:p>
          <a:p>
            <a:pPr algn="ctr"/>
            <a:r>
              <a:rPr lang="de-DE" dirty="0" smtClean="0"/>
              <a:t>N</a:t>
            </a:r>
          </a:p>
          <a:p>
            <a:pPr algn="ctr"/>
            <a:r>
              <a:rPr lang="de-DE" dirty="0" smtClean="0"/>
              <a:t>T</a:t>
            </a:r>
          </a:p>
          <a:p>
            <a:pPr algn="ctr"/>
            <a:r>
              <a:rPr lang="de-D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5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Breitbild</PresentationFormat>
  <Paragraphs>214</Paragraphs>
  <Slides>44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</vt:lpstr>
      <vt:lpstr>Interim Results</vt:lpstr>
      <vt:lpstr>Summary Stats: Patient Population</vt:lpstr>
      <vt:lpstr>PowerPoint-Präsentation</vt:lpstr>
      <vt:lpstr>PowerPoint-Präsentation</vt:lpstr>
      <vt:lpstr>PowerPoint-Präsentation</vt:lpstr>
      <vt:lpstr>Summary Stats: Stroke Aetiology</vt:lpstr>
      <vt:lpstr>PowerPoint-Präsentation</vt:lpstr>
      <vt:lpstr>Neuroimaging: Lesion Overlay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Neuroimaging: Lesion Subtraction Plots</vt:lpstr>
      <vt:lpstr>PowerPoint-Präsentation</vt:lpstr>
      <vt:lpstr>PowerPoint-Präsentation</vt:lpstr>
      <vt:lpstr>PowerPoint-Präsentation</vt:lpstr>
      <vt:lpstr>PowerPoint-Präsentation</vt:lpstr>
      <vt:lpstr>Neuroimaging: Univariate VLBM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Neuroimaging: 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Neuroimaging: Disconnection Plots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Results</dc:title>
  <dc:creator>Sperber</dc:creator>
  <cp:lastModifiedBy>Sperber</cp:lastModifiedBy>
  <cp:revision>40</cp:revision>
  <dcterms:created xsi:type="dcterms:W3CDTF">2022-05-11T13:28:24Z</dcterms:created>
  <dcterms:modified xsi:type="dcterms:W3CDTF">2022-06-21T12:56:44Z</dcterms:modified>
</cp:coreProperties>
</file>